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4" r:id="rId4"/>
    <p:sldId id="274" r:id="rId5"/>
    <p:sldId id="277" r:id="rId6"/>
    <p:sldId id="276" r:id="rId7"/>
    <p:sldId id="279" r:id="rId8"/>
    <p:sldId id="278" r:id="rId9"/>
    <p:sldId id="283" r:id="rId10"/>
    <p:sldId id="282" r:id="rId11"/>
    <p:sldId id="285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writing task</c:v>
                </c:pt>
                <c:pt idx="1">
                  <c:v>news</c:v>
                </c:pt>
                <c:pt idx="2">
                  <c:v>hot topic</c:v>
                </c:pt>
                <c:pt idx="3">
                  <c:v>diary</c:v>
                </c:pt>
                <c:pt idx="4">
                  <c:v>notice board</c:v>
                </c:pt>
                <c:pt idx="5">
                  <c:v>website recommendation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4</c:v>
                </c:pt>
                <c:pt idx="2">
                  <c:v>13</c:v>
                </c:pt>
                <c:pt idx="3">
                  <c:v>3</c:v>
                </c:pt>
                <c:pt idx="4">
                  <c:v>14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57760"/>
        <c:axId val="150692992"/>
      </c:barChart>
      <c:catAx>
        <c:axId val="3235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50692992"/>
        <c:crosses val="autoZero"/>
        <c:auto val="1"/>
        <c:lblAlgn val="ctr"/>
        <c:lblOffset val="100"/>
        <c:noMultiLvlLbl val="0"/>
      </c:catAx>
      <c:valAx>
        <c:axId val="15069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357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ngfen.zhou@manchester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8077200" cy="23844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Promoting language competence and cultural awareness through blogging in a Chinese language course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Zhou </a:t>
            </a:r>
            <a:r>
              <a:rPr lang="en-GB" b="1" dirty="0" err="1" smtClean="0">
                <a:solidFill>
                  <a:schemeClr val="tx1"/>
                </a:solidFill>
              </a:rPr>
              <a:t>Hongfen</a:t>
            </a:r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  <a:hlinkClick r:id="rId2"/>
              </a:rPr>
              <a:t>Hongfen.zhou@manchester.ac.uk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991600" cy="1470025"/>
          </a:xfrm>
        </p:spPr>
        <p:txBody>
          <a:bodyPr>
            <a:normAutofit/>
          </a:bodyPr>
          <a:lstStyle/>
          <a:p>
            <a:pPr algn="l"/>
            <a:r>
              <a:rPr lang="en-GB" b="1" i="1" dirty="0" smtClean="0"/>
              <a:t>QUESTIONAIRE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37338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371600"/>
            <a:ext cx="36576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dirty="0" smtClean="0">
                <a:latin typeface="+mj-lt"/>
                <a:ea typeface="+mj-ea"/>
                <a:cs typeface="+mj-cs"/>
              </a:rPr>
              <a:t>Pre-survey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i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dirty="0" smtClean="0">
                <a:latin typeface="+mj-lt"/>
                <a:ea typeface="+mj-ea"/>
                <a:cs typeface="+mj-cs"/>
              </a:rPr>
              <a:t>No one used blog for personal use or educational purpose before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400" i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noProof="0" dirty="0" smtClean="0">
                <a:latin typeface="+mj-lt"/>
                <a:ea typeface="+mj-ea"/>
                <a:cs typeface="+mj-cs"/>
              </a:rPr>
              <a:t>Hope to get interesting and useful information from course blog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dirty="0" smtClean="0">
                <a:latin typeface="+mj-lt"/>
                <a:ea typeface="+mj-ea"/>
                <a:cs typeface="+mj-cs"/>
              </a:rPr>
              <a:t>Learn more culture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noProof="0" dirty="0" smtClean="0">
                <a:latin typeface="+mj-lt"/>
                <a:ea typeface="+mj-ea"/>
                <a:cs typeface="+mj-cs"/>
              </a:rPr>
              <a:t>Get feedback about their essay from course blog to learn more phrases and culture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1219200"/>
            <a:ext cx="4572000" cy="563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900" b="1" i="1" dirty="0" smtClean="0">
                <a:latin typeface="+mj-lt"/>
                <a:ea typeface="+mj-ea"/>
                <a:cs typeface="+mj-cs"/>
              </a:rPr>
              <a:t>Post-survey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en-GB" sz="3000" i="1" dirty="0" smtClean="0">
                <a:latin typeface="+mj-lt"/>
                <a:ea typeface="+mj-ea"/>
                <a:cs typeface="+mj-cs"/>
              </a:rPr>
              <a:t> 85% students like to read blog entries  and 28% student like to write blog entries, 57% students keep neutral attitude to the blog entries writing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en-GB" sz="3000" i="1" dirty="0" smtClean="0">
                <a:latin typeface="+mj-lt"/>
                <a:ea typeface="+mj-ea"/>
                <a:cs typeface="+mj-cs"/>
              </a:rPr>
              <a:t>71% students agreed that learned new vocabularies, improved their language and enriched their cultural knowledge about China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endParaRPr kumimoji="0" lang="en-GB" sz="3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en-GB" sz="3000" i="1" dirty="0" smtClean="0">
                <a:latin typeface="+mj-lt"/>
                <a:ea typeface="+mj-ea"/>
                <a:cs typeface="+mj-cs"/>
              </a:rPr>
              <a:t>71% students keep the neutral attitude for gaining diverse cultural perspectives by using course blog</a:t>
            </a:r>
          </a:p>
          <a:p>
            <a:pPr lvl="0">
              <a:spcBef>
                <a:spcPct val="0"/>
              </a:spcBef>
            </a:pPr>
            <a:endParaRPr lang="en-GB" sz="3000" i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en-GB" sz="3000" i="1" dirty="0" smtClean="0">
                <a:latin typeface="+mj-lt"/>
                <a:ea typeface="+mj-ea"/>
                <a:cs typeface="+mj-cs"/>
              </a:rPr>
              <a:t>57% students feel their communication skills increased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991600" cy="1470025"/>
          </a:xfrm>
        </p:spPr>
        <p:txBody>
          <a:bodyPr>
            <a:normAutofit/>
          </a:bodyPr>
          <a:lstStyle/>
          <a:p>
            <a:pPr algn="l"/>
            <a:r>
              <a:rPr lang="en-GB" i="1" dirty="0" smtClean="0"/>
              <a:t>FINDINGS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37338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1219200"/>
            <a:ext cx="8763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</a:t>
            </a:r>
            <a:r>
              <a:rPr kumimoji="0" lang="en-GB" sz="31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course blog </a:t>
            </a:r>
            <a:r>
              <a:rPr lang="en-GB" sz="3100" i="1" noProof="0" dirty="0" smtClean="0">
                <a:latin typeface="+mj-lt"/>
                <a:ea typeface="+mj-ea"/>
                <a:cs typeface="+mj-cs"/>
              </a:rPr>
              <a:t>effectively improved students’ language competence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14600"/>
            <a:ext cx="8382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en-GB" sz="2800" i="1" dirty="0" smtClean="0"/>
              <a:t>The course blog helped students to improve their cultural awareness, but </a:t>
            </a:r>
            <a:r>
              <a:rPr lang="en-GB" sz="2800" i="1" smtClean="0"/>
              <a:t>its function of </a:t>
            </a:r>
            <a:r>
              <a:rPr lang="en-GB" sz="2800" i="1" dirty="0" smtClean="0"/>
              <a:t>developing students’ </a:t>
            </a:r>
            <a:r>
              <a:rPr lang="en-GB" sz="2800" i="1" dirty="0" smtClean="0">
                <a:latin typeface="+mj-lt"/>
                <a:ea typeface="+mj-ea"/>
                <a:cs typeface="+mj-cs"/>
              </a:rPr>
              <a:t>diverse cultural </a:t>
            </a:r>
            <a:r>
              <a:rPr lang="en-GB" sz="2800" i="1" smtClean="0">
                <a:latin typeface="+mj-lt"/>
                <a:ea typeface="+mj-ea"/>
                <a:cs typeface="+mj-cs"/>
              </a:rPr>
              <a:t>perspectives was </a:t>
            </a:r>
            <a:r>
              <a:rPr lang="en-GB" sz="2800" i="1" dirty="0" smtClean="0">
                <a:latin typeface="+mj-lt"/>
                <a:ea typeface="+mj-ea"/>
                <a:cs typeface="+mj-cs"/>
              </a:rPr>
              <a:t>not </a:t>
            </a:r>
            <a:r>
              <a:rPr lang="en-GB" sz="2800" i="1" smtClean="0">
                <a:latin typeface="+mj-lt"/>
                <a:ea typeface="+mj-ea"/>
                <a:cs typeface="+mj-cs"/>
              </a:rPr>
              <a:t>as effective </a:t>
            </a:r>
            <a:r>
              <a:rPr lang="en-GB" sz="2800" i="1" dirty="0" smtClean="0">
                <a:latin typeface="+mj-lt"/>
                <a:ea typeface="+mj-ea"/>
                <a:cs typeface="+mj-cs"/>
              </a:rPr>
              <a:t>as expected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4343400"/>
            <a:ext cx="8382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i="1" dirty="0" smtClean="0">
                <a:latin typeface="+mj-lt"/>
                <a:ea typeface="+mj-ea"/>
                <a:cs typeface="+mj-cs"/>
              </a:rPr>
              <a:t>Course blog should be used together with class group discussions or debates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133600"/>
            <a:ext cx="4191000" cy="1470025"/>
          </a:xfrm>
        </p:spPr>
        <p:txBody>
          <a:bodyPr>
            <a:normAutofit/>
          </a:bodyPr>
          <a:lstStyle/>
          <a:p>
            <a:pPr algn="l"/>
            <a:r>
              <a:rPr lang="en-GB" i="1" dirty="0" smtClean="0"/>
              <a:t>QUESTIONS?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37338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9144000" cy="144780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Training students successfully in a global world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457200" y="3276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7432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  content–based learning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 cultural awareness for the preparation for real-world language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4525963"/>
          </a:xfrm>
        </p:spPr>
        <p:txBody>
          <a:bodyPr/>
          <a:lstStyle/>
          <a:p>
            <a:r>
              <a:rPr lang="en-US" i="1" dirty="0" smtClean="0"/>
              <a:t>AIM</a:t>
            </a:r>
          </a:p>
          <a:p>
            <a:r>
              <a:rPr lang="en-GB" i="1" dirty="0" smtClean="0"/>
              <a:t>PARTICIPANTS</a:t>
            </a:r>
          </a:p>
          <a:p>
            <a:r>
              <a:rPr lang="en-GB" i="1" dirty="0" smtClean="0"/>
              <a:t>COURSE BLOG</a:t>
            </a:r>
          </a:p>
          <a:p>
            <a:r>
              <a:rPr lang="en-GB" i="1" dirty="0" smtClean="0"/>
              <a:t>QUESTIONAIRE</a:t>
            </a:r>
          </a:p>
          <a:p>
            <a:r>
              <a:rPr lang="en-US" i="1" dirty="0" smtClean="0"/>
              <a:t>FINDINGS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696200" cy="1470025"/>
          </a:xfrm>
        </p:spPr>
        <p:txBody>
          <a:bodyPr>
            <a:normAutofit/>
          </a:bodyPr>
          <a:lstStyle/>
          <a:p>
            <a:pPr algn="l"/>
            <a:r>
              <a:rPr lang="en-GB" i="1" dirty="0" smtClean="0"/>
              <a:t>AIM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839200" cy="243840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To explore closely how to use course blog as an educational tool in an interactive way for the development of learners’ language competence and cultural awareness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457200" y="32766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33400" y="4419600"/>
            <a:ext cx="84582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Writing skills, Cultural awareness ,</a:t>
            </a:r>
            <a:r>
              <a:rPr kumimoji="0" lang="en-GB" sz="3200" b="1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Course</a:t>
            </a:r>
            <a:r>
              <a:rPr kumimoji="0" lang="en-US" sz="3200" b="1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blog</a:t>
            </a:r>
            <a:endParaRPr kumimoji="0" lang="en-GB" sz="3200" b="1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696200" cy="1470025"/>
          </a:xfrm>
        </p:spPr>
        <p:txBody>
          <a:bodyPr>
            <a:normAutofit/>
          </a:bodyPr>
          <a:lstStyle/>
          <a:p>
            <a:pPr algn="l"/>
            <a:r>
              <a:rPr lang="en-GB" i="1" dirty="0" smtClean="0"/>
              <a:t>PARTICIPANTS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534400" cy="24384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Undergraduates in intermediate advanced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  Chinese course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Language tutor acting as a participant and facilitator </a:t>
            </a: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All students having Chinese related experience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991600" cy="1470025"/>
          </a:xfrm>
        </p:spPr>
        <p:txBody>
          <a:bodyPr>
            <a:normAutofit/>
          </a:bodyPr>
          <a:lstStyle/>
          <a:p>
            <a:pPr algn="l"/>
            <a:r>
              <a:rPr lang="en-GB" i="1" dirty="0" smtClean="0"/>
              <a:t>COURSE BLOG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915400" cy="35814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Each participant could post their entries and leave comments in one blog to share with others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 entries are displayed in one page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Task writing &amp; free writing</a:t>
            </a:r>
          </a:p>
          <a:p>
            <a:pPr algn="l"/>
            <a:endParaRPr lang="en-GB" sz="3600" dirty="0" smtClean="0">
              <a:solidFill>
                <a:schemeClr val="tx1"/>
              </a:solidFill>
            </a:endParaRPr>
          </a:p>
          <a:p>
            <a:pPr algn="l"/>
            <a:endParaRPr lang="en-GB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14130" r="2344" b="4348"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991600" cy="1470025"/>
          </a:xfrm>
        </p:spPr>
        <p:txBody>
          <a:bodyPr>
            <a:normAutofit/>
          </a:bodyPr>
          <a:lstStyle/>
          <a:p>
            <a:r>
              <a:rPr lang="en-GB" sz="2800" b="1" i="1" dirty="0" smtClean="0"/>
              <a:t>THE ANALYSIS ON THE CATEGORIES OF COURSE BLOG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37338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828800"/>
            <a:ext cx="3657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dirty="0" smtClean="0">
                <a:latin typeface="+mj-lt"/>
                <a:ea typeface="+mj-ea"/>
                <a:cs typeface="+mj-cs"/>
              </a:rPr>
              <a:t>Task 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i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dirty="0" smtClean="0">
                <a:latin typeface="+mj-lt"/>
                <a:ea typeface="+mj-ea"/>
                <a:cs typeface="+mj-cs"/>
              </a:rPr>
              <a:t>Female social status in China and in your home country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400" i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noProof="0" dirty="0" smtClean="0">
                <a:latin typeface="+mj-lt"/>
                <a:ea typeface="+mj-ea"/>
                <a:cs typeface="+mj-cs"/>
              </a:rPr>
              <a:t>Chinese new year and Christmas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dirty="0" smtClean="0">
                <a:latin typeface="+mj-lt"/>
                <a:ea typeface="+mj-ea"/>
                <a:cs typeface="+mj-cs"/>
              </a:rPr>
              <a:t>Learning burden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noProof="0" dirty="0" smtClean="0">
                <a:latin typeface="+mj-lt"/>
                <a:ea typeface="+mj-ea"/>
                <a:cs typeface="+mj-cs"/>
              </a:rPr>
              <a:t>One child policy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noProof="0" dirty="0" smtClean="0">
                <a:latin typeface="+mj-lt"/>
                <a:ea typeface="+mj-ea"/>
                <a:cs typeface="+mj-cs"/>
              </a:rPr>
              <a:t>Chinese medicine and Western medicine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29200" y="1828800"/>
            <a:ext cx="38100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dirty="0" smtClean="0">
                <a:latin typeface="+mj-lt"/>
                <a:ea typeface="+mj-ea"/>
                <a:cs typeface="+mj-cs"/>
              </a:rPr>
              <a:t>Free 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i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dirty="0" smtClean="0">
                <a:latin typeface="+mj-lt"/>
                <a:ea typeface="+mj-ea"/>
                <a:cs typeface="+mj-cs"/>
              </a:rPr>
              <a:t>Website recommendation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400" i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noProof="0" dirty="0" smtClean="0">
                <a:latin typeface="+mj-lt"/>
                <a:ea typeface="+mj-ea"/>
                <a:cs typeface="+mj-cs"/>
              </a:rPr>
              <a:t>Holiday diary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dirty="0" smtClean="0">
                <a:latin typeface="+mj-lt"/>
                <a:ea typeface="+mj-ea"/>
                <a:cs typeface="+mj-cs"/>
              </a:rPr>
              <a:t>Hot topic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3400" i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400" i="1" dirty="0" smtClean="0">
                <a:latin typeface="+mj-lt"/>
                <a:ea typeface="+mj-ea"/>
                <a:cs typeface="+mj-cs"/>
              </a:rPr>
              <a:t>News </a:t>
            </a:r>
            <a:endParaRPr lang="en-GB" sz="3400" i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400" i="1" noProof="0" dirty="0" smtClean="0">
                <a:latin typeface="+mj-lt"/>
                <a:ea typeface="+mj-ea"/>
                <a:cs typeface="+mj-cs"/>
              </a:rPr>
              <a:t>Notice board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/>
            <a:r>
              <a:rPr lang="en-GB" sz="2800" i="1" dirty="0" smtClean="0"/>
              <a:t>THE ANALYSIS ON THE CATEGORIES OF COURSE BLOG</a:t>
            </a:r>
            <a:endParaRPr lang="en-GB" sz="2800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6826</TotalTime>
  <Words>353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Promoting language competence and cultural awareness through blogging in a Chinese language course</vt:lpstr>
      <vt:lpstr>PowerPoint Presentation</vt:lpstr>
      <vt:lpstr>CONTENTS</vt:lpstr>
      <vt:lpstr>AIM </vt:lpstr>
      <vt:lpstr>PARTICIPANTS </vt:lpstr>
      <vt:lpstr>COURSE BLOG </vt:lpstr>
      <vt:lpstr>PowerPoint Presentation</vt:lpstr>
      <vt:lpstr>THE ANALYSIS ON THE CATEGORIES OF COURSE BLOG </vt:lpstr>
      <vt:lpstr>THE ANALYSIS ON THE CATEGORIES OF COURSE BLOG</vt:lpstr>
      <vt:lpstr>QUESTIONAIRE  </vt:lpstr>
      <vt:lpstr>FINDINGS 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situation of mobile pupils in China</dc:title>
  <dc:creator>Nash S.</dc:creator>
  <cp:lastModifiedBy>Nash S.</cp:lastModifiedBy>
  <cp:revision>91</cp:revision>
  <dcterms:created xsi:type="dcterms:W3CDTF">2006-08-16T00:00:00Z</dcterms:created>
  <dcterms:modified xsi:type="dcterms:W3CDTF">2012-03-23T08:37:46Z</dcterms:modified>
</cp:coreProperties>
</file>